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73" r:id="rId2"/>
    <p:sldId id="276" r:id="rId3"/>
    <p:sldId id="277" r:id="rId4"/>
    <p:sldId id="278" r:id="rId5"/>
    <p:sldId id="284" r:id="rId6"/>
    <p:sldId id="281" r:id="rId7"/>
    <p:sldId id="285" r:id="rId8"/>
    <p:sldId id="288" r:id="rId9"/>
    <p:sldId id="282" r:id="rId10"/>
    <p:sldId id="286" r:id="rId11"/>
    <p:sldId id="283" r:id="rId12"/>
    <p:sldId id="274" r:id="rId13"/>
    <p:sldId id="275" r:id="rId14"/>
    <p:sldId id="289" r:id="rId15"/>
    <p:sldId id="287" r:id="rId1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8" d="100"/>
          <a:sy n="78" d="100"/>
        </p:scale>
        <p:origin x="102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nl-NL" altLang="nl-NL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nl-NL" altLang="nl-NL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nl-NL" altLang="nl-NL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8C27BD5F-3F23-4D0D-8966-3713D9F40A1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2833922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42A8E5-2C8D-4A2D-8CCD-3C096D4209B7}" type="datetimeFigureOut">
              <a:rPr lang="nl-NL" smtClean="0"/>
              <a:t>16-11-2022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E7B4A-AFBE-4251-80AC-353F200AFD8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4946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1B1F11-9C34-4018-94A0-DEA8F9545ED7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5295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altLang="nl-NL">
              <a:solidFill>
                <a:srgbClr val="731A5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altLang="nl-NL">
              <a:solidFill>
                <a:srgbClr val="731A5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01EBA-4E39-4DC6-A771-61A6C5F61E1A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02670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altLang="nl-NL">
              <a:solidFill>
                <a:srgbClr val="731A5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altLang="nl-NL">
              <a:solidFill>
                <a:srgbClr val="731A5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66D19-A45C-4372-9D92-EB3E09B3C54E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91160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altLang="nl-NL">
              <a:solidFill>
                <a:srgbClr val="731A5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altLang="nl-NL">
              <a:solidFill>
                <a:srgbClr val="731A5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E36A-C25D-411B-AA55-D71F98176B58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74972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altLang="nl-NL">
              <a:solidFill>
                <a:srgbClr val="731A5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altLang="nl-NL">
              <a:solidFill>
                <a:srgbClr val="731A5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845F-504C-4C01-A97C-27B88E89BBCC}" type="slidenum">
              <a:rPr lang="nl-NL" altLang="nl-NL" smtClean="0"/>
              <a:pPr/>
              <a:t>‹nr.›</a:t>
            </a:fld>
            <a:endParaRPr lang="nl-NL" altLang="nl-NL"/>
          </a:p>
        </p:txBody>
      </p:sp>
      <p:pic>
        <p:nvPicPr>
          <p:cNvPr id="7" name="Picture 9" descr="logo-144-24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34194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385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altLang="nl-NL">
              <a:solidFill>
                <a:srgbClr val="731A5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altLang="nl-NL">
              <a:solidFill>
                <a:srgbClr val="731A5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AEBC3-DB4A-438D-A304-B807F2063108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52633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altLang="nl-NL">
              <a:solidFill>
                <a:srgbClr val="731A5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altLang="nl-NL">
              <a:solidFill>
                <a:srgbClr val="731A5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964B7-956A-4B34-8C20-7E586E28DFD7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01172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altLang="nl-NL">
              <a:solidFill>
                <a:srgbClr val="731A5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altLang="nl-NL">
              <a:solidFill>
                <a:srgbClr val="731A5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D257F-C4C8-45ED-9D98-6562DA0B456D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90298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altLang="nl-NL">
              <a:solidFill>
                <a:srgbClr val="731A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altLang="nl-NL">
              <a:solidFill>
                <a:srgbClr val="731A5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A0307-1941-4D35-BCB9-F1BA5B104218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8638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altLang="nl-NL">
              <a:solidFill>
                <a:srgbClr val="731A5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altLang="nl-NL">
              <a:solidFill>
                <a:srgbClr val="731A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6639B-3DB0-4ED9-A3F7-866C4336C7E7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05459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altLang="nl-NL">
              <a:solidFill>
                <a:srgbClr val="731A5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altLang="nl-NL">
              <a:solidFill>
                <a:srgbClr val="731A5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ACFF8-3F97-4E00-A971-58B3AB1D01E9}" type="slidenum">
              <a:rPr lang="nl-NL" altLang="nl-NL" smtClean="0"/>
              <a:pPr/>
              <a:t>‹nr.›</a:t>
            </a:fld>
            <a:endParaRPr lang="nl-NL" alt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34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altLang="nl-NL">
              <a:solidFill>
                <a:srgbClr val="731A5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DFE302-54AE-4F2B-9977-F4116D882FDB}" type="slidenum">
              <a:rPr lang="nl-NL" altLang="nl-NL" smtClean="0"/>
              <a:pPr/>
              <a:t>‹nr.›</a:t>
            </a:fld>
            <a:endParaRPr lang="nl-NL" alt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 altLang="nl-NL">
              <a:solidFill>
                <a:srgbClr val="731A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361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6B6A6A4-8906-436A-A885-AF1165436C48}" type="slidenum">
              <a:rPr lang="nl-NL" altLang="nl-NL" smtClean="0"/>
              <a:pPr/>
              <a:t>‹nr.›</a:t>
            </a:fld>
            <a:endParaRPr lang="nl-NL" alt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nl-NL" altLang="nl-NL">
              <a:solidFill>
                <a:srgbClr val="731A5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nl-NL" altLang="nl-NL">
              <a:solidFill>
                <a:srgbClr val="731A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713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logo-144-2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00" y="1844824"/>
            <a:ext cx="4968551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611560" y="3068960"/>
            <a:ext cx="6984776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nl-NL" sz="2000" dirty="0">
              <a:solidFill>
                <a:srgbClr val="2F2B20"/>
              </a:solidFill>
            </a:endParaRPr>
          </a:p>
          <a:p>
            <a:pPr algn="ctr"/>
            <a:r>
              <a:rPr lang="nl-NL" sz="3400" b="1" dirty="0">
                <a:solidFill>
                  <a:srgbClr val="731A50"/>
                </a:solidFill>
              </a:rPr>
              <a:t>Studentbetrokkenheid en accreditatie</a:t>
            </a:r>
          </a:p>
          <a:p>
            <a:pPr algn="ctr"/>
            <a:endParaRPr lang="nl-NL" sz="2000" dirty="0">
              <a:solidFill>
                <a:srgbClr val="731A50"/>
              </a:solidFill>
            </a:endParaRPr>
          </a:p>
          <a:p>
            <a:pPr algn="ctr"/>
            <a:r>
              <a:rPr lang="nl-NL" sz="2200" dirty="0">
                <a:solidFill>
                  <a:srgbClr val="731A50"/>
                </a:solidFill>
              </a:rPr>
              <a:t>Paul Thijssen</a:t>
            </a:r>
          </a:p>
          <a:p>
            <a:pPr algn="ctr"/>
            <a:endParaRPr lang="nl-NL" dirty="0">
              <a:solidFill>
                <a:srgbClr val="731A50"/>
              </a:solidFill>
            </a:endParaRPr>
          </a:p>
          <a:p>
            <a:pPr algn="ctr"/>
            <a:r>
              <a:rPr lang="nl-NL" sz="2000" dirty="0">
                <a:solidFill>
                  <a:srgbClr val="731A50"/>
                </a:solidFill>
              </a:rPr>
              <a:t>10 oktober 2019 NNK Platvorm HBO</a:t>
            </a:r>
          </a:p>
          <a:p>
            <a:pPr algn="ctr"/>
            <a:endParaRPr lang="nl-NL" sz="2000" b="1" dirty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674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7620000" cy="1440160"/>
          </a:xfrm>
        </p:spPr>
        <p:txBody>
          <a:bodyPr/>
          <a:lstStyle/>
          <a:p>
            <a:pPr algn="ctr"/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Versterken studentbetrokkenheid tijdens het visitatiebezoek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76872"/>
            <a:ext cx="7620000" cy="4123928"/>
          </a:xfrm>
        </p:spPr>
        <p:txBody>
          <a:bodyPr>
            <a:normAutofit/>
          </a:bodyPr>
          <a:lstStyle/>
          <a:p>
            <a:pPr marL="114300" indent="0">
              <a:buClr>
                <a:schemeClr val="tx2"/>
              </a:buClr>
              <a:buNone/>
            </a:pPr>
            <a:r>
              <a:rPr lang="nl-NL" sz="16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Studentbetrokkenheid studentpanelleden</a:t>
            </a:r>
          </a:p>
          <a:p>
            <a:pPr marL="114300" indent="0">
              <a:buClr>
                <a:schemeClr val="tx2"/>
              </a:buClr>
              <a:buNone/>
            </a:pPr>
            <a:endParaRPr lang="nl-NL" sz="1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Studentpanelleden zijn bij alle gesprekken aanwezig, maar hun rol kan versterkt worden door:</a:t>
            </a:r>
          </a:p>
          <a:p>
            <a:pPr lvl="1">
              <a:buClr>
                <a:schemeClr val="tx2"/>
              </a:buClr>
            </a:pPr>
            <a:r>
              <a:rPr lang="nl-N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 elk of de relevante gesprekken de student nadrukkelijk (niet gekunsteld) een vraag te laten stellen over de kwaliteit van de opleiding.</a:t>
            </a:r>
          </a:p>
          <a:p>
            <a:pPr lvl="1">
              <a:buClr>
                <a:schemeClr val="tx2"/>
              </a:buClr>
            </a:pPr>
            <a:r>
              <a:rPr lang="nl-N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student door de voorzitter het podium te geven om de vraag te durven stellen. </a:t>
            </a:r>
          </a:p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gesprek met de studentgeleding te laten leiden.</a:t>
            </a:r>
          </a:p>
          <a:p>
            <a:pPr marL="114300" indent="0">
              <a:buClr>
                <a:schemeClr val="tx2"/>
              </a:buClr>
              <a:buNone/>
            </a:pPr>
            <a:endParaRPr lang="nl-NL" sz="3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2"/>
              </a:buClr>
            </a:pPr>
            <a:endParaRPr lang="nl-NL" sz="3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381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7620000" cy="1440160"/>
          </a:xfrm>
        </p:spPr>
        <p:txBody>
          <a:bodyPr/>
          <a:lstStyle/>
          <a:p>
            <a:pPr algn="ctr"/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Versterking studentbetrokkenheid na het visitatiebezoek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76872"/>
            <a:ext cx="7620000" cy="4123928"/>
          </a:xfrm>
        </p:spPr>
        <p:txBody>
          <a:bodyPr>
            <a:normAutofit fontScale="92500" lnSpcReduction="10000"/>
          </a:bodyPr>
          <a:lstStyle/>
          <a:p>
            <a:pPr marL="114300" indent="0">
              <a:buClr>
                <a:schemeClr val="tx2"/>
              </a:buClr>
              <a:buNone/>
            </a:pPr>
            <a:r>
              <a:rPr lang="nl-NL" sz="24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Studentbetrokkenheid binnen de opleiding</a:t>
            </a:r>
            <a:endParaRPr lang="nl-NL" sz="1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studenten ook na de terugkoppeling op de hoogte houden van het vervolg verhoogd de betrokkenheid:</a:t>
            </a:r>
          </a:p>
          <a:p>
            <a:pPr lvl="1">
              <a:buClr>
                <a:schemeClr val="tx2"/>
              </a:buClr>
            </a:pPr>
            <a:r>
              <a:rPr lang="nl-N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Stuur de studenten die deelgenomen hebben aan de gesprekken het definitieve rapport ook toe.</a:t>
            </a:r>
          </a:p>
          <a:p>
            <a:pPr lvl="1">
              <a:buClr>
                <a:schemeClr val="tx2"/>
              </a:buClr>
            </a:pPr>
            <a:r>
              <a:rPr lang="nl-N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Stuur ze het besluit van de NVAO toe.</a:t>
            </a:r>
          </a:p>
          <a:p>
            <a:pPr lvl="1">
              <a:buClr>
                <a:schemeClr val="tx2"/>
              </a:buClr>
            </a:pPr>
            <a:r>
              <a:rPr lang="nl-N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Informeer ze over de conclusies en maatregelen die opleiding naar aanleiding van het rapport neemt (</a:t>
            </a:r>
            <a:r>
              <a:rPr lang="nl-NL" sz="16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opleidingsbreed</a:t>
            </a:r>
            <a:r>
              <a:rPr lang="nl-N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!!!).</a:t>
            </a:r>
          </a:p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OC is een uitstekend middel om de studentbetrokkenheid structureel, na oplevering eindrapport, te borgen door:</a:t>
            </a:r>
          </a:p>
          <a:p>
            <a:pPr lvl="1">
              <a:buClr>
                <a:schemeClr val="tx2"/>
              </a:buClr>
            </a:pPr>
            <a:r>
              <a:rPr lang="nl-N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Zorg dat de OC actief geïnformeerd wordt over de vervolgstappen na oplevering rapport.</a:t>
            </a:r>
          </a:p>
          <a:p>
            <a:pPr lvl="1">
              <a:buClr>
                <a:schemeClr val="tx2"/>
              </a:buClr>
            </a:pPr>
            <a:r>
              <a:rPr lang="nl-N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Zorg in ieder geval dat de OC, conform wettelijke verplichting, de eindrapportage ontvangt.</a:t>
            </a:r>
          </a:p>
          <a:p>
            <a:pPr lvl="1">
              <a:buClr>
                <a:schemeClr val="tx2"/>
              </a:buClr>
            </a:pPr>
            <a:r>
              <a:rPr lang="nl-N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Nodig de OC actief uit om aanbevelingen/suggesties te doen.</a:t>
            </a:r>
          </a:p>
        </p:txBody>
      </p:sp>
    </p:spTree>
    <p:extLst>
      <p:ext uri="{BB962C8B-B14F-4D97-AF65-F5344CB8AC3E}">
        <p14:creationId xmlns:p14="http://schemas.microsoft.com/office/powerpoint/2010/main" val="1321304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7620000" cy="436910"/>
          </a:xfrm>
        </p:spPr>
        <p:txBody>
          <a:bodyPr/>
          <a:lstStyle/>
          <a:p>
            <a:pPr algn="ctr"/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Ervaring NQA: Studentenhoofdstuk.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2276872"/>
            <a:ext cx="7620000" cy="4483968"/>
          </a:xfrm>
        </p:spPr>
        <p:txBody>
          <a:bodyPr>
            <a:normAutofit/>
          </a:bodyPr>
          <a:lstStyle/>
          <a:p>
            <a:pPr lvl="1"/>
            <a:r>
              <a:rPr lang="nl-NL" sz="1700" dirty="0">
                <a:solidFill>
                  <a:srgbClr val="731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Studentenhoofdstuk komt te vaak nog te braaf en soms oppervlakkig over.</a:t>
            </a:r>
          </a:p>
          <a:p>
            <a:pPr lvl="1"/>
            <a:r>
              <a:rPr lang="nl-NL" sz="1700" dirty="0">
                <a:solidFill>
                  <a:srgbClr val="731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 studentenhoofdstuk wordt wat losser en gevarieerder omgegaan dan met de zelfevaluatie. </a:t>
            </a:r>
          </a:p>
          <a:p>
            <a:pPr lvl="1"/>
            <a:r>
              <a:rPr lang="nl-NL" sz="1700" dirty="0">
                <a:solidFill>
                  <a:srgbClr val="731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Studentenhoofdstuk zowel op schrift als film (cartoon met door studenten ingesproken aandachtspunten).</a:t>
            </a:r>
          </a:p>
          <a:p>
            <a:pPr lvl="1"/>
            <a:r>
              <a:rPr lang="nl-NL" sz="1700" dirty="0">
                <a:solidFill>
                  <a:srgbClr val="731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Studentenhoofdstuk heel divers ingericht: per standaard, reflectie op de ZER, eigen verhaal tot interviews.</a:t>
            </a:r>
          </a:p>
          <a:p>
            <a:pPr lvl="1"/>
            <a:r>
              <a:rPr lang="nl-NL" sz="1700" dirty="0">
                <a:solidFill>
                  <a:srgbClr val="731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Studenten worden begeleid, ook bij het schrijven.</a:t>
            </a:r>
          </a:p>
          <a:p>
            <a:pPr lvl="1"/>
            <a:r>
              <a:rPr lang="nl-NL" sz="1700" dirty="0">
                <a:solidFill>
                  <a:srgbClr val="731A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Veelal is de opleidingscommissie betrokken bij het studentenhoofdstuk, maar ook willekeurig benaderde studenten.</a:t>
            </a:r>
          </a:p>
          <a:p>
            <a:pPr marL="411480" lvl="1" indent="0">
              <a:buNone/>
            </a:pPr>
            <a:endParaRPr lang="nl-NL" dirty="0">
              <a:solidFill>
                <a:srgbClr val="731A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1480" lvl="1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6721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7620000" cy="436910"/>
          </a:xfrm>
        </p:spPr>
        <p:txBody>
          <a:bodyPr/>
          <a:lstStyle/>
          <a:p>
            <a:pPr algn="ctr"/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Indrukken en Suggesties NQA: Studentenhoofdstuk.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2276872"/>
            <a:ext cx="7620000" cy="4483968"/>
          </a:xfrm>
        </p:spPr>
        <p:txBody>
          <a:bodyPr>
            <a:normAutofit/>
          </a:bodyPr>
          <a:lstStyle/>
          <a:p>
            <a:pPr marL="411480" lvl="1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2"/>
            <a:r>
              <a:rPr lang="nl-NL" sz="1700" spc="-100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Indruk: 	geen begeleiding levert het beste resultaat op: minder 	braaf           	minder oppervlakkig</a:t>
            </a:r>
          </a:p>
          <a:p>
            <a:pPr lvl="2"/>
            <a:r>
              <a:rPr lang="nl-NL" sz="1700" spc="-100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Indruk: 	Studenten buiten de formele gremia erbij betrekken 	kan minder 	braaf en minder oppervlakkig stimuleren</a:t>
            </a:r>
          </a:p>
          <a:p>
            <a:pPr lvl="2"/>
            <a:r>
              <a:rPr lang="nl-NL" sz="1700" spc="-100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Tip:	laat het de woorden van de student zijn, niet stileren </a:t>
            </a:r>
          </a:p>
          <a:p>
            <a:pPr lvl="2"/>
            <a:r>
              <a:rPr lang="nl-NL" sz="1700" spc="-100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Tip:	laat het reflectief zijn </a:t>
            </a:r>
          </a:p>
          <a:p>
            <a:pPr lvl="2"/>
            <a:r>
              <a:rPr lang="nl-NL" sz="1700" spc="-100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Tip:	Panels vinden de kritische noot van het studentenhoofdstuk bij 	de regelmatig gelikte ZER positief</a:t>
            </a:r>
          </a:p>
          <a:p>
            <a:pPr marL="411480" lvl="1" indent="0">
              <a:buNone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2563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7620000" cy="1440160"/>
          </a:xfrm>
        </p:spPr>
        <p:txBody>
          <a:bodyPr/>
          <a:lstStyle/>
          <a:p>
            <a:pPr algn="ctr"/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STELLING 3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88840"/>
            <a:ext cx="7620000" cy="4411960"/>
          </a:xfrm>
        </p:spPr>
        <p:txBody>
          <a:bodyPr>
            <a:normAutofit/>
          </a:bodyPr>
          <a:lstStyle/>
          <a:p>
            <a:pPr marL="114300" indent="0" algn="ctr">
              <a:buClr>
                <a:schemeClr val="tx2"/>
              </a:buClr>
              <a:buNone/>
            </a:pPr>
            <a:r>
              <a:rPr lang="nl-NL" sz="34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studentenhoofdstuk is een dingetje voor de vorm omdat het moet!</a:t>
            </a:r>
          </a:p>
          <a:p>
            <a:pPr algn="ctr">
              <a:buClr>
                <a:schemeClr val="tx2"/>
              </a:buClr>
            </a:pPr>
            <a:endParaRPr lang="nl-NL" sz="3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algn="ctr">
              <a:buClr>
                <a:schemeClr val="tx2"/>
              </a:buClr>
              <a:buNone/>
            </a:pPr>
            <a:endParaRPr lang="nl-NL" sz="3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tx2"/>
              </a:buClr>
            </a:pPr>
            <a:endParaRPr lang="nl-NL" sz="3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055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 descr="logo-144-24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61" y="1340769"/>
            <a:ext cx="3637645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61" y="2564904"/>
            <a:ext cx="2806662" cy="1872208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376561" y="4801155"/>
            <a:ext cx="2806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>
                <a:solidFill>
                  <a:srgbClr val="731A50"/>
                </a:solidFill>
              </a:rPr>
              <a:t>drs. P.W.G. </a:t>
            </a:r>
            <a:r>
              <a:rPr lang="nl-NL" sz="1600" b="1">
                <a:solidFill>
                  <a:srgbClr val="731A50"/>
                </a:solidFill>
              </a:rPr>
              <a:t>(Paul) Thijssen</a:t>
            </a:r>
            <a:endParaRPr lang="nl-NL" sz="1600" b="1" dirty="0">
              <a:solidFill>
                <a:srgbClr val="731A50"/>
              </a:solidFill>
            </a:endParaRPr>
          </a:p>
          <a:p>
            <a:r>
              <a:rPr lang="nl-NL" sz="1600" b="1" dirty="0">
                <a:solidFill>
                  <a:srgbClr val="731A50"/>
                </a:solidFill>
              </a:rPr>
              <a:t>Directeur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4714478" y="1340769"/>
            <a:ext cx="30963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>
                <a:solidFill>
                  <a:srgbClr val="731A50"/>
                </a:solidFill>
              </a:rPr>
              <a:t>Netherlands </a:t>
            </a:r>
            <a:r>
              <a:rPr lang="nl-NL" sz="1600" b="1" dirty="0" err="1">
                <a:solidFill>
                  <a:srgbClr val="731A50"/>
                </a:solidFill>
              </a:rPr>
              <a:t>Quality</a:t>
            </a:r>
            <a:r>
              <a:rPr lang="nl-NL" sz="1600" b="1" dirty="0">
                <a:solidFill>
                  <a:srgbClr val="731A50"/>
                </a:solidFill>
              </a:rPr>
              <a:t> Agency</a:t>
            </a:r>
          </a:p>
          <a:p>
            <a:r>
              <a:rPr lang="nl-NL" sz="1400" dirty="0">
                <a:solidFill>
                  <a:srgbClr val="731A50"/>
                </a:solidFill>
              </a:rPr>
              <a:t>Catharijnesingel 56</a:t>
            </a:r>
          </a:p>
          <a:p>
            <a:r>
              <a:rPr lang="nl-NL" sz="1400" dirty="0">
                <a:solidFill>
                  <a:srgbClr val="731A50"/>
                </a:solidFill>
              </a:rPr>
              <a:t>3511 GE  UTRECHT</a:t>
            </a:r>
          </a:p>
          <a:p>
            <a:r>
              <a:rPr lang="nl-NL" sz="1400" dirty="0">
                <a:solidFill>
                  <a:srgbClr val="731A50"/>
                </a:solidFill>
              </a:rPr>
              <a:t>Postbus 8240, 3503 RE Utrecht</a:t>
            </a:r>
          </a:p>
          <a:p>
            <a:r>
              <a:rPr lang="nl-NL" sz="1400" dirty="0">
                <a:solidFill>
                  <a:srgbClr val="731A50"/>
                </a:solidFill>
              </a:rPr>
              <a:t>030 230 31 30</a:t>
            </a:r>
          </a:p>
          <a:p>
            <a:r>
              <a:rPr lang="nl-NL" sz="1400" dirty="0">
                <a:solidFill>
                  <a:srgbClr val="731A50"/>
                </a:solidFill>
              </a:rPr>
              <a:t>thijssen@nqa.nl</a:t>
            </a:r>
          </a:p>
          <a:p>
            <a:r>
              <a:rPr lang="nl-NL" sz="1400" dirty="0">
                <a:solidFill>
                  <a:srgbClr val="731A50"/>
                </a:solidFill>
              </a:rPr>
              <a:t>www.nqa.nl</a:t>
            </a:r>
          </a:p>
        </p:txBody>
      </p:sp>
    </p:spTree>
    <p:extLst>
      <p:ext uri="{BB962C8B-B14F-4D97-AF65-F5344CB8AC3E}">
        <p14:creationId xmlns:p14="http://schemas.microsoft.com/office/powerpoint/2010/main" val="3685451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7620000" cy="1440160"/>
          </a:xfrm>
        </p:spPr>
        <p:txBody>
          <a:bodyPr/>
          <a:lstStyle/>
          <a:p>
            <a:pPr algn="ctr"/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Formele studentbetrokkenheid voor het visitatiebezoek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76872"/>
            <a:ext cx="7620000" cy="4123928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Studenten stellen een studentenhoofdstuk op</a:t>
            </a:r>
          </a:p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opleiding benadert studenten voor het studentengesprek tijdens het visitatiebezoek</a:t>
            </a:r>
          </a:p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opleiding faciliteert studenten om gebruik te maken van het spreekuur</a:t>
            </a:r>
          </a:p>
          <a:p>
            <a:pPr marL="114300" indent="0">
              <a:buClr>
                <a:schemeClr val="tx2"/>
              </a:buClr>
              <a:buNone/>
            </a:pPr>
            <a:endParaRPr lang="nl-NL" sz="1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opleiding draagt ten minste één studentpanellid voor als panellid</a:t>
            </a:r>
          </a:p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NQA begeleidt het studentpanellid in de voorbereiding naar het visitatiebezoek</a:t>
            </a:r>
          </a:p>
          <a:p>
            <a:pPr>
              <a:buClr>
                <a:schemeClr val="tx2"/>
              </a:buClr>
            </a:pPr>
            <a:endParaRPr lang="nl-NL" sz="3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2"/>
              </a:buClr>
            </a:pPr>
            <a:endParaRPr lang="nl-NL" sz="3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195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7620000" cy="1440160"/>
          </a:xfrm>
        </p:spPr>
        <p:txBody>
          <a:bodyPr/>
          <a:lstStyle/>
          <a:p>
            <a:pPr algn="ctr"/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Formele studentbetrokkenheid tijdens het visitatiebezoek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76872"/>
            <a:ext cx="7620000" cy="4123928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Nemen deel aan het gesprek met studenten</a:t>
            </a:r>
          </a:p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Kunnen gebruik maken van het spreekuur</a:t>
            </a:r>
          </a:p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Kunnen (eventueel) deelnemen vanuit de opleidingscommissie aan gesprek over borging</a:t>
            </a:r>
          </a:p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Kunnen aan andere (gemengde) gesprekken deelnemen</a:t>
            </a:r>
          </a:p>
          <a:p>
            <a:pPr marL="114300" indent="0">
              <a:buClr>
                <a:schemeClr val="tx2"/>
              </a:buClr>
              <a:buNone/>
            </a:pPr>
            <a:endParaRPr lang="nl-NL" sz="1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Studentpanellid neemt deel aan alle gesprekken</a:t>
            </a:r>
          </a:p>
          <a:p>
            <a:pPr marL="114300" indent="0">
              <a:buClr>
                <a:schemeClr val="tx2"/>
              </a:buClr>
              <a:buNone/>
            </a:pPr>
            <a:endParaRPr lang="nl-NL" sz="3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2"/>
              </a:buClr>
            </a:pPr>
            <a:endParaRPr lang="nl-NL" sz="3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78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7620000" cy="1440160"/>
          </a:xfrm>
        </p:spPr>
        <p:txBody>
          <a:bodyPr/>
          <a:lstStyle/>
          <a:p>
            <a:pPr algn="ctr"/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Formele studentbetrokkenheid na het visitatiebezoek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76872"/>
            <a:ext cx="7620000" cy="4123928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definitieve rapport moet binnen één week na verschijnen aan de formele gremia, waaronder OC, aangeboden worden.</a:t>
            </a:r>
          </a:p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OC bespreekt de definitieve rapportage.</a:t>
            </a:r>
          </a:p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OC heeft adviesrecht wanneer een herstelplan aan de orde is.</a:t>
            </a:r>
          </a:p>
          <a:p>
            <a:pPr>
              <a:buClr>
                <a:schemeClr val="tx2"/>
              </a:buClr>
            </a:pPr>
            <a:endParaRPr lang="nl-NL" sz="1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Studentpanellid maakt volwaardig deel uit van het proces leidend tot de definitieve rapportage.</a:t>
            </a:r>
          </a:p>
          <a:p>
            <a:pPr>
              <a:buClr>
                <a:schemeClr val="tx2"/>
              </a:buClr>
            </a:pPr>
            <a:endParaRPr lang="nl-NL" sz="1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Clr>
                <a:schemeClr val="tx2"/>
              </a:buClr>
              <a:buNone/>
            </a:pPr>
            <a:endParaRPr lang="nl-NL" sz="3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902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7620000" cy="1440160"/>
          </a:xfrm>
        </p:spPr>
        <p:txBody>
          <a:bodyPr/>
          <a:lstStyle/>
          <a:p>
            <a:pPr algn="ctr"/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STELLING 1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88840"/>
            <a:ext cx="7620000" cy="4411960"/>
          </a:xfrm>
        </p:spPr>
        <p:txBody>
          <a:bodyPr>
            <a:normAutofit/>
          </a:bodyPr>
          <a:lstStyle/>
          <a:p>
            <a:pPr marL="114300" indent="0" algn="ctr">
              <a:buClr>
                <a:schemeClr val="tx2"/>
              </a:buClr>
              <a:buNone/>
            </a:pPr>
            <a:r>
              <a:rPr lang="nl-NL" sz="3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Studentbetrokkenheid ophangen aan accreditatie is:</a:t>
            </a:r>
          </a:p>
          <a:p>
            <a:pPr algn="ctr">
              <a:buClr>
                <a:schemeClr val="tx2"/>
              </a:buClr>
            </a:pPr>
            <a:endParaRPr lang="nl-NL" sz="3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algn="ctr">
              <a:buClr>
                <a:schemeClr val="tx2"/>
              </a:buClr>
              <a:buNone/>
            </a:pPr>
            <a:r>
              <a:rPr lang="nl-NL" sz="34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Mosterd na de maaltijd</a:t>
            </a:r>
          </a:p>
          <a:p>
            <a:pPr algn="ctr">
              <a:buClr>
                <a:schemeClr val="tx2"/>
              </a:buClr>
            </a:pPr>
            <a:endParaRPr lang="nl-NL" sz="3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tx2"/>
              </a:buClr>
            </a:pPr>
            <a:endParaRPr lang="nl-NL" sz="3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24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7620000" cy="1440160"/>
          </a:xfrm>
        </p:spPr>
        <p:txBody>
          <a:bodyPr/>
          <a:lstStyle/>
          <a:p>
            <a:pPr algn="ctr"/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Versterking studentbetrokkenheid voor het visitatiebezoek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76872"/>
            <a:ext cx="7620000" cy="4123928"/>
          </a:xfrm>
        </p:spPr>
        <p:txBody>
          <a:bodyPr>
            <a:normAutofit lnSpcReduction="10000"/>
          </a:bodyPr>
          <a:lstStyle/>
          <a:p>
            <a:pPr marL="114300" indent="0">
              <a:buClr>
                <a:schemeClr val="tx2"/>
              </a:buClr>
              <a:buNone/>
            </a:pPr>
            <a:r>
              <a:rPr lang="nl-NL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Studentbetrokkenheid binnen de opleiding</a:t>
            </a:r>
            <a:endParaRPr lang="nl-NL" sz="16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Versterken eigen geluid in het studentenhoofdstuk.</a:t>
            </a:r>
          </a:p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Een proefvisitatie is slecht voor de studentbetrokkenheid als hen gezegd wordt wat ze moeten zeggen. Dat voelt zeer ongemakkelijk voor studenten.</a:t>
            </a:r>
          </a:p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Een proefvisitatie is wel zinvol wanneer het proces en tips om je mening te verwoorden.</a:t>
            </a:r>
          </a:p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opleiding kan meer en tijdiger communiceren dat er een visitatie aankomt en wat dit inhoudt.</a:t>
            </a:r>
          </a:p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opleiding kan de betrokkenheid van studenten die gevraagd worden om deel te nemen aan de gesprekken versterken door:</a:t>
            </a:r>
          </a:p>
          <a:p>
            <a:pPr lvl="1">
              <a:buClr>
                <a:schemeClr val="tx2"/>
              </a:buClr>
            </a:pPr>
            <a:r>
              <a:rPr lang="nl-N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 eerder te benaderen. </a:t>
            </a:r>
          </a:p>
          <a:p>
            <a:pPr lvl="1">
              <a:buClr>
                <a:schemeClr val="tx2"/>
              </a:buClr>
            </a:pPr>
            <a:r>
              <a:rPr lang="nl-N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 beter te informeren en tijdig van stukken voorzien.</a:t>
            </a:r>
          </a:p>
          <a:p>
            <a:pPr lvl="1">
              <a:buClr>
                <a:schemeClr val="tx2"/>
              </a:buClr>
            </a:pPr>
            <a:r>
              <a:rPr lang="nl-N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 te betrekken bij de voorbereiding van de visitatie.</a:t>
            </a:r>
          </a:p>
          <a:p>
            <a:pPr marL="411480" lvl="1" indent="0">
              <a:buClr>
                <a:schemeClr val="tx2"/>
              </a:buClr>
              <a:buNone/>
            </a:pPr>
            <a:endParaRPr lang="nl-NL" sz="16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chemeClr val="tx2"/>
              </a:buClr>
            </a:pPr>
            <a:endParaRPr lang="nl-NL" sz="16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2"/>
              </a:buClr>
            </a:pPr>
            <a:endParaRPr lang="nl-NL" sz="1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2"/>
              </a:buClr>
            </a:pPr>
            <a:endParaRPr lang="nl-NL" sz="3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2"/>
              </a:buClr>
            </a:pPr>
            <a:endParaRPr lang="nl-NL" sz="3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742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7620000" cy="1440160"/>
          </a:xfrm>
        </p:spPr>
        <p:txBody>
          <a:bodyPr/>
          <a:lstStyle/>
          <a:p>
            <a:pPr algn="ctr"/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Versterking studentbetrokkenheid voor het visitatiebezoek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76872"/>
            <a:ext cx="7620000" cy="4123928"/>
          </a:xfrm>
        </p:spPr>
        <p:txBody>
          <a:bodyPr>
            <a:normAutofit/>
          </a:bodyPr>
          <a:lstStyle/>
          <a:p>
            <a:pPr marL="114300" indent="0">
              <a:buClr>
                <a:schemeClr val="tx2"/>
              </a:buClr>
              <a:buNone/>
            </a:pPr>
            <a:r>
              <a:rPr lang="nl-NL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Studentbetrokkenheid studentpanelleden</a:t>
            </a:r>
            <a:endParaRPr lang="nl-NL" sz="16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Studenten voelen zich volwaardig lid van het panel, maar dit kan versterken door:</a:t>
            </a:r>
          </a:p>
          <a:p>
            <a:pPr lvl="1">
              <a:buClr>
                <a:schemeClr val="tx2"/>
              </a:buClr>
            </a:pPr>
            <a:r>
              <a:rPr lang="nl-N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Verduidelijken van de rol studentpanellid, wat wordt van hen verwacht:</a:t>
            </a:r>
          </a:p>
          <a:p>
            <a:pPr lvl="2">
              <a:buClr>
                <a:schemeClr val="tx2"/>
              </a:buClr>
            </a:pPr>
            <a:r>
              <a:rPr lang="nl-NL" sz="1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Nadere en expliciete toelichting in voorbereiding door secretaris evaluatiebureau.</a:t>
            </a:r>
          </a:p>
          <a:p>
            <a:pPr lvl="2">
              <a:buClr>
                <a:schemeClr val="tx2"/>
              </a:buClr>
            </a:pPr>
            <a:r>
              <a:rPr lang="nl-NL" sz="1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Specifiek omschrijven in de panelhandleiding.</a:t>
            </a:r>
          </a:p>
          <a:p>
            <a:pPr lvl="2">
              <a:buClr>
                <a:schemeClr val="tx2"/>
              </a:buClr>
            </a:pPr>
            <a:r>
              <a:rPr lang="nl-NL" sz="1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Studentpanellid koppelen (telefonisch overleg </a:t>
            </a:r>
            <a:r>
              <a:rPr lang="nl-NL" sz="1400" dirty="0" err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nl-NL" sz="1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aan een buddy die al vaker heeft gevisiteerd. </a:t>
            </a:r>
          </a:p>
          <a:p>
            <a:pPr lvl="1">
              <a:buClr>
                <a:schemeClr val="tx2"/>
              </a:buClr>
            </a:pPr>
            <a:r>
              <a:rPr lang="nl-NL" sz="16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rolinvulling wordt beter wanneer een studentpanellid vaker meedraait in bij visitaties.</a:t>
            </a:r>
          </a:p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Discipline van studentpanelleden om zich goed voor te bereiden kan versterken. Opleidingen en evaluatiebureau kunnen hierin een rol spelen.</a:t>
            </a:r>
          </a:p>
          <a:p>
            <a:pPr marL="114300" indent="0">
              <a:buClr>
                <a:schemeClr val="tx2"/>
              </a:buClr>
              <a:buNone/>
            </a:pPr>
            <a:endParaRPr lang="nl-NL" sz="3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2"/>
              </a:buClr>
            </a:pPr>
            <a:endParaRPr lang="nl-NL" sz="3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779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7620000" cy="1440160"/>
          </a:xfrm>
        </p:spPr>
        <p:txBody>
          <a:bodyPr/>
          <a:lstStyle/>
          <a:p>
            <a:pPr algn="ctr"/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STELLING 2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88840"/>
            <a:ext cx="7620000" cy="4411960"/>
          </a:xfrm>
        </p:spPr>
        <p:txBody>
          <a:bodyPr>
            <a:normAutofit/>
          </a:bodyPr>
          <a:lstStyle/>
          <a:p>
            <a:pPr marL="114300" indent="0" algn="ctr">
              <a:buClr>
                <a:schemeClr val="tx2"/>
              </a:buClr>
              <a:buNone/>
            </a:pPr>
            <a:r>
              <a:rPr lang="nl-NL" sz="34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Studenten worden niet of nauwelijks betrokken bij de voorbereiding op de visitatie</a:t>
            </a:r>
          </a:p>
          <a:p>
            <a:pPr algn="ctr">
              <a:buClr>
                <a:schemeClr val="tx2"/>
              </a:buClr>
            </a:pPr>
            <a:endParaRPr lang="nl-NL" sz="3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 algn="ctr">
              <a:buClr>
                <a:schemeClr val="tx2"/>
              </a:buClr>
              <a:buNone/>
            </a:pPr>
            <a:r>
              <a:rPr lang="nl-NL" sz="34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Het is een ding van een klein projectgroepje: management, ‘docent’ en staf</a:t>
            </a:r>
          </a:p>
          <a:p>
            <a:pPr algn="ctr">
              <a:buClr>
                <a:schemeClr val="tx2"/>
              </a:buClr>
            </a:pPr>
            <a:endParaRPr lang="nl-NL" sz="3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Clr>
                <a:schemeClr val="tx2"/>
              </a:buClr>
            </a:pPr>
            <a:endParaRPr lang="nl-NL" sz="3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517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7620000" cy="1440160"/>
          </a:xfrm>
        </p:spPr>
        <p:txBody>
          <a:bodyPr/>
          <a:lstStyle/>
          <a:p>
            <a:pPr algn="ctr"/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Versterken studentbetrokkenheid tijdens het visitatiebezoek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76872"/>
            <a:ext cx="7620000" cy="4123928"/>
          </a:xfrm>
        </p:spPr>
        <p:txBody>
          <a:bodyPr>
            <a:normAutofit/>
          </a:bodyPr>
          <a:lstStyle/>
          <a:p>
            <a:pPr marL="114300" indent="0">
              <a:buClr>
                <a:schemeClr val="tx2"/>
              </a:buClr>
              <a:buNone/>
            </a:pPr>
            <a:r>
              <a:rPr lang="nl-NL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Studentbetrokkenheid binnen de opleiding</a:t>
            </a:r>
          </a:p>
          <a:p>
            <a:pPr marL="114300" indent="0">
              <a:buClr>
                <a:schemeClr val="tx2"/>
              </a:buClr>
              <a:buNone/>
            </a:pPr>
            <a:endParaRPr lang="nl-NL" sz="18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Een apart studentengesprek wordt gewaardeerd door studenten</a:t>
            </a:r>
          </a:p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Studentenbetrokkenheid versterkt wanneer het meer over de praktijk van het onderwijs gaat met meer diepgang. Nu zijn de programma’s overvol waardoor de diepgang in de knel komt</a:t>
            </a:r>
          </a:p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Laat studenten ook actief aan andere gespreksonderdelen, die relevant zijn vanuit hun perspectief (gemengde gesprekken) </a:t>
            </a:r>
          </a:p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Laat studenten ook deelnemen aan het ontwikkelgesprek</a:t>
            </a:r>
          </a:p>
          <a:p>
            <a:pPr>
              <a:buClr>
                <a:schemeClr val="tx2"/>
              </a:buClr>
            </a:pPr>
            <a:r>
              <a:rPr lang="nl-NL" sz="1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Laat ook studentleden van de OC deelnemen aan het studentgesprek en het gesprek over borging, naast studenten niet deel uitmakend van de formele gremia</a:t>
            </a:r>
          </a:p>
          <a:p>
            <a:pPr marL="114300" indent="0">
              <a:buClr>
                <a:schemeClr val="tx2"/>
              </a:buClr>
              <a:buNone/>
            </a:pPr>
            <a:endParaRPr lang="nl-NL" sz="3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2"/>
              </a:buClr>
            </a:pPr>
            <a:endParaRPr lang="nl-NL" sz="34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5093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ngrenzend">
  <a:themeElements>
    <a:clrScheme name="Aangepast 13">
      <a:dk1>
        <a:srgbClr val="2F2B20"/>
      </a:dk1>
      <a:lt1>
        <a:srgbClr val="FFFFFF"/>
      </a:lt1>
      <a:dk2>
        <a:srgbClr val="731A50"/>
      </a:dk2>
      <a:lt2>
        <a:srgbClr val="731A50"/>
      </a:lt2>
      <a:accent1>
        <a:srgbClr val="FCBB04"/>
      </a:accent1>
      <a:accent2>
        <a:srgbClr val="731A50"/>
      </a:accent2>
      <a:accent3>
        <a:srgbClr val="731A50"/>
      </a:accent3>
      <a:accent4>
        <a:srgbClr val="731A50"/>
      </a:accent4>
      <a:accent5>
        <a:srgbClr val="731A50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toor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angrenzend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945</Words>
  <Application>Microsoft Office PowerPoint</Application>
  <PresentationFormat>Diavoorstelling (4:3)</PresentationFormat>
  <Paragraphs>111</Paragraphs>
  <Slides>15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</vt:lpstr>
      <vt:lpstr>Times New Roman</vt:lpstr>
      <vt:lpstr>Aangrenzend</vt:lpstr>
      <vt:lpstr>PowerPoint-presentatie</vt:lpstr>
      <vt:lpstr>Formele studentbetrokkenheid voor het visitatiebezoek</vt:lpstr>
      <vt:lpstr>Formele studentbetrokkenheid tijdens het visitatiebezoek</vt:lpstr>
      <vt:lpstr>Formele studentbetrokkenheid na het visitatiebezoek</vt:lpstr>
      <vt:lpstr>STELLING 1</vt:lpstr>
      <vt:lpstr>Versterking studentbetrokkenheid voor het visitatiebezoek</vt:lpstr>
      <vt:lpstr>Versterking studentbetrokkenheid voor het visitatiebezoek</vt:lpstr>
      <vt:lpstr>STELLING 2</vt:lpstr>
      <vt:lpstr>Versterken studentbetrokkenheid tijdens het visitatiebezoek</vt:lpstr>
      <vt:lpstr>Versterken studentbetrokkenheid tijdens het visitatiebezoek</vt:lpstr>
      <vt:lpstr>Versterking studentbetrokkenheid na het visitatiebezoek</vt:lpstr>
      <vt:lpstr>Ervaring NQA: Studentenhoofdstuk.</vt:lpstr>
      <vt:lpstr>Indrukken en Suggesties NQA: Studentenhoofdstuk.</vt:lpstr>
      <vt:lpstr>STELLING 3</vt:lpstr>
      <vt:lpstr>PowerPoint-presentatie</vt:lpstr>
    </vt:vector>
  </TitlesOfParts>
  <Company>HBO-Raad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NQA in ontwikkeling</dc:title>
  <dc:creator>Wim</dc:creator>
  <cp:lastModifiedBy>Paul Thijssen</cp:lastModifiedBy>
  <cp:revision>39</cp:revision>
  <dcterms:created xsi:type="dcterms:W3CDTF">2004-02-27T09:51:11Z</dcterms:created>
  <dcterms:modified xsi:type="dcterms:W3CDTF">2022-11-16T11:37:03Z</dcterms:modified>
</cp:coreProperties>
</file>